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36" r:id="rId3"/>
    <p:sldId id="333" r:id="rId4"/>
    <p:sldId id="334" r:id="rId5"/>
    <p:sldId id="335" r:id="rId6"/>
    <p:sldId id="257" r:id="rId7"/>
    <p:sldId id="299" r:id="rId8"/>
    <p:sldId id="337" r:id="rId9"/>
    <p:sldId id="300" r:id="rId10"/>
    <p:sldId id="338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0"/>
  </p:normalViewPr>
  <p:slideViewPr>
    <p:cSldViewPr snapToGrid="0" snapToObjects="1">
      <p:cViewPr varScale="1">
        <p:scale>
          <a:sx n="107" d="100"/>
          <a:sy n="107" d="100"/>
        </p:scale>
        <p:origin x="20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A796F-DA64-A34F-B583-DE4ED14F43A7}" type="datetimeFigureOut">
              <a:rPr lang="en-US" smtClean="0"/>
              <a:t>8/6/18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AEDAC-7101-E042-A764-37C94F831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3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ALL OF THEM, I am choosing to exclude the aneuploid chromosomes from the normalization procedure because I believe they will be throwing off my data too much if I leave them in. </a:t>
            </a:r>
          </a:p>
          <a:p>
            <a:r>
              <a:rPr lang="en-US" dirty="0"/>
              <a:t>Sample 1, I chose uncorrected over corrected because I still obtained some differentially expressed genes, which is not the case for the corrected p values.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54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Choosing the uncorrected method, like 18, this sample has two aneuploid chromosomes and I would expect a large number of DE genes.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17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Choosing the uncorrected method, as it is behaving properly and has a large number of DE genes.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15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Choosing the corrected method, since the histogram before correction hints at a hill-shape and the corrected method gives me more DE genes.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21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Choosing the corrected method, since the original histogram is hill-shaped, and the corrected version gives me 5 DE genes, &gt; 0!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83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Choosing the uncorrected, as the histogram looks fine, and this sample is aneuploid so I expect a lot of DE genes.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08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Choosing uncorrected, histogram is fine, aneuploid sample, lots of DE genes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8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Unsure of which to choose here. Aneuploid sample. Both histograms look similar. Just go with corrected to get the most DE genes?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53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Corrected – fixes the hill-shaped histogram and gives us some DE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15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Corrected: fixes hill-shaped histogram and gives us DE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26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Uncorrected: histogram looks fine, aneuploid sample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52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unsure what to do with this sample. 900 DE genes sounds like a lot for a euploid line, but the correction reduces that number to 0.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85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Uncorrected, histogram looks fine, aneuploid sample.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87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as #2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97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4 is aneuploid, so I chose the method that gave me the most DE genes (and the histogram looks correct).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74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Unsure of what to do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45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Unsure of what to do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42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Choosing the corrected method since the original has a hill-shaped histogram, and this sample is aneuploid!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68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Choosing the uncorrected method, since it gives me the most DE genes, and this line is aneuploid for two different chromosomes (expecting higher numbers of DE genes)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41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Unsure of what to do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26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0B884-2F90-2D40-A232-4EF88C936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07C4A-D01E-9E48-973E-8A953AB24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D0F95-3C42-914F-8BDC-BE61A81C8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9A7A5-DF34-3644-B3F6-76B3398235E7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146DF-6F75-E94D-BE82-0D0CAE797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095C0-98BB-F245-B4B5-D415890FA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13B4-83B3-0F43-8D59-4BC5F6F7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43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54A8-A541-1C4A-952F-2E939556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915144-8334-AA4C-A776-99B834FE16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D5FBF-1B3E-AE42-BBD2-7670D0F09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9A7A5-DF34-3644-B3F6-76B3398235E7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E1B8A-37B9-044E-A559-AFB30E582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EC4CE-B859-E74D-8DC9-12AF81ECE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13B4-83B3-0F43-8D59-4BC5F6F7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12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B58F2A-876A-1343-93F1-C9B3C45616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34CF1-A005-474E-B67F-A372AF286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FCB03-6D24-ED4A-B5A6-686BAC892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9A7A5-DF34-3644-B3F6-76B3398235E7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A1E16-1C78-1D4D-9F42-40A231C51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0CCD3-F4C8-6C42-AC5A-749BCA072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13B4-83B3-0F43-8D59-4BC5F6F7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7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26F27-CF2F-744F-9958-A383B7BDB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56441-76AE-284B-ADBE-124AD4333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9EF1B-434E-CA4D-9E94-28D80509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9A7A5-DF34-3644-B3F6-76B3398235E7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A2B7-0AE7-1F4F-B603-80C1BD10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F00E7-D667-CE4C-8213-6291D421C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13B4-83B3-0F43-8D59-4BC5F6F7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65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EFD3-FA59-1E46-9845-067D86941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9E440-3AA3-B845-9F67-18F2F3B2A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75AA-292E-664D-B3EB-62AE72D3A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9A7A5-DF34-3644-B3F6-76B3398235E7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ED17D-3225-4542-939F-99E329D01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FAC68-F356-8A41-A8EA-EAD3664A4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13B4-83B3-0F43-8D59-4BC5F6F7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07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A2DBB-BE87-3F47-8B4E-9073FC51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21A8B-BFBC-F44F-95E6-7EDD5574C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8CCF6-DC26-EA46-A31F-764A32D58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6AAB4-72BC-1F4C-9F26-C0D8FF7FD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9A7A5-DF34-3644-B3F6-76B3398235E7}" type="datetimeFigureOut">
              <a:rPr lang="en-US" smtClean="0"/>
              <a:t>8/6/18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EA4A5-F16A-BD48-A92D-9B0F9792C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1889B-E204-9D47-ACED-DF2C9C285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13B4-83B3-0F43-8D59-4BC5F6F7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15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5CC0-8502-664E-ADA8-7B6A14AC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958FF-EDBA-2F4A-AD63-ECC88514A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438333-E28D-E140-99AC-894211AE5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A0DF2A-AAAD-8441-BA00-610074711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7E66DD-7000-9C44-8111-DFA03018A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4085E7-C0DF-6342-8D18-241952163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9A7A5-DF34-3644-B3F6-76B3398235E7}" type="datetimeFigureOut">
              <a:rPr lang="en-US" smtClean="0"/>
              <a:t>8/6/18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6FD300-C5AE-374B-8A90-D1A5B53A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278502-4B96-6740-8541-4774A1767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13B4-83B3-0F43-8D59-4BC5F6F7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34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37BD-D8A1-244D-A8B7-A3CD7E6E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C1E68B-B2F0-3C4E-9B96-FF6B2A7FB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9A7A5-DF34-3644-B3F6-76B3398235E7}" type="datetimeFigureOut">
              <a:rPr lang="en-US" smtClean="0"/>
              <a:t>8/6/18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912-0983-B04B-976E-5D5860CD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5C363-63F2-1240-A2CF-E59801AB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13B4-83B3-0F43-8D59-4BC5F6F7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96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4E8B01-E42C-A545-82CD-ACD5DD7F7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9A7A5-DF34-3644-B3F6-76B3398235E7}" type="datetimeFigureOut">
              <a:rPr lang="en-US" smtClean="0"/>
              <a:t>8/6/18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0641A4-F5DA-8B43-8B9F-124C80CA8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4413E-D8B6-2442-B4F9-15226A42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13B4-83B3-0F43-8D59-4BC5F6F7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9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B81E2-A847-6A4D-A7F3-BD5AA2183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CBC80-DCE8-F04E-8C97-1A80E21D7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9E2DF-59D4-1149-9AAF-0890DAE3B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C52B7-A72D-5547-873E-E55D97791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9A7A5-DF34-3644-B3F6-76B3398235E7}" type="datetimeFigureOut">
              <a:rPr lang="en-US" smtClean="0"/>
              <a:t>8/6/18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A123EF-AD6B-BC41-B2BA-134B55DD1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36D2D-9B44-D34D-BB4F-A8DFE365E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13B4-83B3-0F43-8D59-4BC5F6F7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38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1D158-7598-8947-B08F-8A2D5255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E04A02-B79F-044A-93CD-5BACDB88AE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4E399-B311-C348-8047-8969AEE4F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8F650-5F2D-B544-98AC-E5636393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9A7A5-DF34-3644-B3F6-76B3398235E7}" type="datetimeFigureOut">
              <a:rPr lang="en-US" smtClean="0"/>
              <a:t>8/6/18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57E50-A9DA-664A-9130-A86D1FFB3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40C75-51D7-6E4F-96EE-A60E69AE6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13B4-83B3-0F43-8D59-4BC5F6F7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47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D054E6-77BE-1143-8504-95E260B84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5C4DB-5852-0F46-A43C-D452B76F8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944-37A3-1441-A6F9-BC454B7F3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9A7A5-DF34-3644-B3F6-76B3398235E7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D4BBB-BEC9-F743-B24C-ED369F23DC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BB5D6-F5BF-FF45-A9D4-3AEFF7993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013B4-83B3-0F43-8D59-4BC5F6F7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7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gruyter.com/view/j/sagmb.2014.13.issue-6/sagmb-2013-0074/sagmb-2013-0074.xml" TargetMode="External"/><Relationship Id="rId2" Type="http://schemas.openxmlformats.org/officeDocument/2006/relationships/hyperlink" Target="http://strimmerlab.org/software/fdrtool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fdrtool/index.html" TargetMode="External"/><Relationship Id="rId3" Type="http://schemas.openxmlformats.org/officeDocument/2006/relationships/hyperlink" Target="https://support.bioconductor.org/p/94020/" TargetMode="External"/><Relationship Id="rId7" Type="http://schemas.openxmlformats.org/officeDocument/2006/relationships/hyperlink" Target="http://varianceexplained.org/statistics/interpreting-pvalue-histogram/" TargetMode="External"/><Relationship Id="rId2" Type="http://schemas.openxmlformats.org/officeDocument/2006/relationships/hyperlink" Target="https://support.bioconductor.org/p/10231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upport.bioconductor.org/p/71438/#71476" TargetMode="External"/><Relationship Id="rId5" Type="http://schemas.openxmlformats.org/officeDocument/2006/relationships/hyperlink" Target="https://support.bioconductor.org/p/35556/" TargetMode="External"/><Relationship Id="rId4" Type="http://schemas.openxmlformats.org/officeDocument/2006/relationships/hyperlink" Target="https://support.bioconductor.org/p/93333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01F2-A3FC-8B45-B035-7705C4F69C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Null model correction with </a:t>
            </a:r>
            <a:r>
              <a:rPr lang="en-US" dirty="0" err="1"/>
              <a:t>fdrtool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5973F8-2A99-4440-B25C-D61DE5E40A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Aneuploidy project</a:t>
            </a:r>
          </a:p>
          <a:p>
            <a:r>
              <a:rPr lang="en-US" dirty="0"/>
              <a:t>Holly McQueary</a:t>
            </a:r>
          </a:p>
          <a:p>
            <a:r>
              <a:rPr lang="en-US" dirty="0"/>
              <a:t>Summer 2018</a:t>
            </a:r>
          </a:p>
        </p:txBody>
      </p:sp>
    </p:spTree>
    <p:extLst>
      <p:ext uri="{BB962C8B-B14F-4D97-AF65-F5344CB8AC3E}">
        <p14:creationId xmlns:p14="http://schemas.microsoft.com/office/powerpoint/2010/main" val="2440773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EA974-D810-8B49-921B-EF4192A9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2: compare </a:t>
            </a:r>
            <a:r>
              <a:rPr lang="en-US" dirty="0" err="1"/>
              <a:t>fdr</a:t>
            </a:r>
            <a:r>
              <a:rPr lang="en-US" dirty="0"/>
              <a:t> tool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9C246-80AA-6D49-8D01-BB4F5D019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aneuploid chromosomes in normalization</a:t>
            </a:r>
          </a:p>
          <a:p>
            <a:r>
              <a:rPr lang="en-US" dirty="0"/>
              <a:t>P-value used instead of test statistic </a:t>
            </a:r>
          </a:p>
          <a:p>
            <a:r>
              <a:rPr lang="en-US" dirty="0"/>
              <a:t>900 DE Genes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A919D7-5A41-964F-A330-6C6B5745E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971" y="2446482"/>
            <a:ext cx="3990918" cy="386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34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EFB93-4ACE-8341-823A-8CB18ACFE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783462"/>
            <a:ext cx="4125686" cy="2376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864B92-5D42-D841-BB56-A5D08388D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27" y="4402961"/>
            <a:ext cx="3603171" cy="1958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A2E2C8-8748-CA4A-9906-EDEC740E0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286" y="1713316"/>
            <a:ext cx="4793953" cy="2689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547573-E176-1B4C-9FA2-41E5AE671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7039" y="4424733"/>
            <a:ext cx="4267200" cy="2284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40DB15-8E42-2845-9DAA-558E8F2E7461}"/>
              </a:ext>
            </a:extLst>
          </p:cNvPr>
          <p:cNvSpPr txBox="1"/>
          <p:nvPr/>
        </p:nvSpPr>
        <p:spPr>
          <a:xfrm>
            <a:off x="5194875" y="4224712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2BBE8-8746-1342-8D7D-D3D5ADBB7D00}"/>
              </a:ext>
            </a:extLst>
          </p:cNvPr>
          <p:cNvSpPr txBox="1"/>
          <p:nvPr/>
        </p:nvSpPr>
        <p:spPr>
          <a:xfrm>
            <a:off x="8031698" y="2304232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9177D8-98BA-9448-BFA5-3A13330CA40B}"/>
              </a:ext>
            </a:extLst>
          </p:cNvPr>
          <p:cNvSpPr txBox="1"/>
          <p:nvPr/>
        </p:nvSpPr>
        <p:spPr>
          <a:xfrm>
            <a:off x="3564167" y="2213824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~1000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905AAD-9E22-1B42-AAAD-B232F13565A7}"/>
              </a:ext>
            </a:extLst>
          </p:cNvPr>
          <p:cNvSpPr txBox="1"/>
          <p:nvPr/>
        </p:nvSpPr>
        <p:spPr>
          <a:xfrm>
            <a:off x="10678306" y="4424733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17" name="Lightning Bolt 16">
            <a:extLst>
              <a:ext uri="{FF2B5EF4-FFF2-40B4-BE49-F238E27FC236}">
                <a16:creationId xmlns:a16="http://schemas.microsoft.com/office/drawing/2014/main" id="{7EB865C2-AEB0-B145-96C0-C5A370F0C2D9}"/>
              </a:ext>
            </a:extLst>
          </p:cNvPr>
          <p:cNvSpPr/>
          <p:nvPr/>
        </p:nvSpPr>
        <p:spPr>
          <a:xfrm>
            <a:off x="-209413" y="365125"/>
            <a:ext cx="1630201" cy="1727923"/>
          </a:xfrm>
          <a:prstGeom prst="lightningBolt">
            <a:avLst/>
          </a:prstGeom>
          <a:solidFill>
            <a:srgbClr val="00FA00"/>
          </a:solidFill>
          <a:ln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001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4: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2E8605-17DC-CF47-A947-0030AAAE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243" y="1783462"/>
            <a:ext cx="3880757" cy="2385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84FDE-CAD3-1E4D-91C5-3CCBC0728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428" y="4261947"/>
            <a:ext cx="3995057" cy="21960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1022F4-9DF8-CF45-BA1C-FC9BC81E2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443" y="1814407"/>
            <a:ext cx="4501139" cy="2462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469BB4-1D35-1448-8DA2-D776930A1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683" y="4169173"/>
            <a:ext cx="4490561" cy="2457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61E052-0081-8B43-A7EC-7E999F6433BC}"/>
              </a:ext>
            </a:extLst>
          </p:cNvPr>
          <p:cNvSpPr txBox="1"/>
          <p:nvPr/>
        </p:nvSpPr>
        <p:spPr>
          <a:xfrm>
            <a:off x="5194875" y="422471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34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B3A021-CB42-E648-892D-202018D74A48}"/>
              </a:ext>
            </a:extLst>
          </p:cNvPr>
          <p:cNvSpPr txBox="1"/>
          <p:nvPr/>
        </p:nvSpPr>
        <p:spPr>
          <a:xfrm>
            <a:off x="8383775" y="2055932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D08F05-20D3-4041-9791-01C9723DF5F7}"/>
              </a:ext>
            </a:extLst>
          </p:cNvPr>
          <p:cNvSpPr txBox="1"/>
          <p:nvPr/>
        </p:nvSpPr>
        <p:spPr>
          <a:xfrm>
            <a:off x="3485361" y="203713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98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DC1BD-7C7B-5540-B08A-B09D9B804F32}"/>
              </a:ext>
            </a:extLst>
          </p:cNvPr>
          <p:cNvSpPr txBox="1"/>
          <p:nvPr/>
        </p:nvSpPr>
        <p:spPr>
          <a:xfrm>
            <a:off x="9839758" y="404004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35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D4EFB6-BE3B-5A49-A52D-CA61329D5781}"/>
              </a:ext>
            </a:extLst>
          </p:cNvPr>
          <p:cNvSpPr/>
          <p:nvPr/>
        </p:nvSpPr>
        <p:spPr>
          <a:xfrm>
            <a:off x="6374128" y="1440007"/>
            <a:ext cx="4480957" cy="2729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70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5: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188DD-2CDC-6547-8C6D-B7075A74A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543" y="1896854"/>
            <a:ext cx="4016143" cy="2455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3114EE-A0AC-BA42-AB0B-A45EFB566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399" y="4352376"/>
            <a:ext cx="3864429" cy="21166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5F40D-3A5B-9245-BE3E-07AB44DD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686" y="1783462"/>
            <a:ext cx="4485944" cy="23595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7ED568-A1EA-A643-B669-EF7F7285D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2043" y="4352376"/>
            <a:ext cx="4169229" cy="2260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5C258B-2C84-274D-A8A7-8DC0D3C59EB3}"/>
              </a:ext>
            </a:extLst>
          </p:cNvPr>
          <p:cNvSpPr txBox="1"/>
          <p:nvPr/>
        </p:nvSpPr>
        <p:spPr>
          <a:xfrm>
            <a:off x="5194875" y="4224712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9C028A-F835-384A-83E6-1D8C4FFEBB25}"/>
              </a:ext>
            </a:extLst>
          </p:cNvPr>
          <p:cNvSpPr txBox="1"/>
          <p:nvPr/>
        </p:nvSpPr>
        <p:spPr>
          <a:xfrm>
            <a:off x="8278156" y="22400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~2200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B70D13-EFD1-E940-B090-2EBBE06809BF}"/>
              </a:ext>
            </a:extLst>
          </p:cNvPr>
          <p:cNvSpPr txBox="1"/>
          <p:nvPr/>
        </p:nvSpPr>
        <p:spPr>
          <a:xfrm>
            <a:off x="3765877" y="2442427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~2200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F3CC96-E4D1-0C4C-BDB9-C5BC7E934DC1}"/>
              </a:ext>
            </a:extLst>
          </p:cNvPr>
          <p:cNvSpPr txBox="1"/>
          <p:nvPr/>
        </p:nvSpPr>
        <p:spPr>
          <a:xfrm>
            <a:off x="9772813" y="4167710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40CF2A4C-D772-4D4D-A406-BA91018067E4}"/>
              </a:ext>
            </a:extLst>
          </p:cNvPr>
          <p:cNvSpPr/>
          <p:nvPr/>
        </p:nvSpPr>
        <p:spPr>
          <a:xfrm>
            <a:off x="-209413" y="365125"/>
            <a:ext cx="1630201" cy="1727923"/>
          </a:xfrm>
          <a:prstGeom prst="lightningBolt">
            <a:avLst/>
          </a:prstGeom>
          <a:solidFill>
            <a:srgbClr val="00FA00"/>
          </a:solidFill>
          <a:ln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3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8997A-26FA-7243-B510-75342D050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58" y="1851004"/>
            <a:ext cx="3929743" cy="2353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42411A-16F9-5B4B-99BC-A1D87ACDE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484" y="4204590"/>
            <a:ext cx="4691743" cy="2591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713653-4506-1044-BCA9-5835DE46C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741" y="1851004"/>
            <a:ext cx="4932165" cy="2550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599E90-E6E4-9340-9F13-2C1CD06C2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8649" y="4204590"/>
            <a:ext cx="4452257" cy="24256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2CAA6C-3D0C-184F-B0C1-A7CF51AE0104}"/>
              </a:ext>
            </a:extLst>
          </p:cNvPr>
          <p:cNvSpPr txBox="1"/>
          <p:nvPr/>
        </p:nvSpPr>
        <p:spPr>
          <a:xfrm>
            <a:off x="5194875" y="4224712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00720C-369C-8244-8A37-A1420C7858C8}"/>
              </a:ext>
            </a:extLst>
          </p:cNvPr>
          <p:cNvSpPr txBox="1"/>
          <p:nvPr/>
        </p:nvSpPr>
        <p:spPr>
          <a:xfrm>
            <a:off x="8538549" y="244002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~2100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A20076-90B5-DC4A-9CB9-7A3FABE6944D}"/>
              </a:ext>
            </a:extLst>
          </p:cNvPr>
          <p:cNvSpPr txBox="1"/>
          <p:nvPr/>
        </p:nvSpPr>
        <p:spPr>
          <a:xfrm>
            <a:off x="4155167" y="2393641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~2100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22471C-304D-F849-82D0-C3F9B266C502}"/>
              </a:ext>
            </a:extLst>
          </p:cNvPr>
          <p:cNvSpPr txBox="1"/>
          <p:nvPr/>
        </p:nvSpPr>
        <p:spPr>
          <a:xfrm>
            <a:off x="10214390" y="4284766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8A9E713D-9199-FD40-AC07-18CD7056C080}"/>
              </a:ext>
            </a:extLst>
          </p:cNvPr>
          <p:cNvSpPr/>
          <p:nvPr/>
        </p:nvSpPr>
        <p:spPr>
          <a:xfrm>
            <a:off x="-209413" y="365125"/>
            <a:ext cx="1630201" cy="1727923"/>
          </a:xfrm>
          <a:prstGeom prst="lightningBolt">
            <a:avLst/>
          </a:prstGeom>
          <a:solidFill>
            <a:srgbClr val="00FA00"/>
          </a:solidFill>
          <a:ln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58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7: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58E2F-DD1B-2E44-B7C3-6AACB3BB7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222" y="1795453"/>
            <a:ext cx="4194870" cy="2509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B64973-41B7-734F-8A7E-E201D9B3E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142" y="4410168"/>
            <a:ext cx="3690257" cy="20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4D3DBE-EC9A-AC4C-A65F-FD0FE0CD5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514" y="1984081"/>
            <a:ext cx="4095676" cy="21326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1FCD5D-233D-3D4E-AF11-64F91EE64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4423" y="4265003"/>
            <a:ext cx="4299857" cy="2338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7824DA-7E58-4E45-87C6-91DED9FFA4A2}"/>
              </a:ext>
            </a:extLst>
          </p:cNvPr>
          <p:cNvSpPr txBox="1"/>
          <p:nvPr/>
        </p:nvSpPr>
        <p:spPr>
          <a:xfrm>
            <a:off x="5010641" y="4132728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E37F86-2B8F-C940-AFE5-96C46A2B1C2F}"/>
              </a:ext>
            </a:extLst>
          </p:cNvPr>
          <p:cNvSpPr txBox="1"/>
          <p:nvPr/>
        </p:nvSpPr>
        <p:spPr>
          <a:xfrm>
            <a:off x="7171381" y="2196098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C096CA-8E8B-6442-AAE8-61FC2DE7656C}"/>
              </a:ext>
            </a:extLst>
          </p:cNvPr>
          <p:cNvSpPr txBox="1"/>
          <p:nvPr/>
        </p:nvSpPr>
        <p:spPr>
          <a:xfrm>
            <a:off x="2787999" y="2149711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D39E04-7628-E44F-B319-54D2494815C5}"/>
              </a:ext>
            </a:extLst>
          </p:cNvPr>
          <p:cNvSpPr txBox="1"/>
          <p:nvPr/>
        </p:nvSpPr>
        <p:spPr>
          <a:xfrm>
            <a:off x="8847222" y="404083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10B88D-937E-264C-B40C-9E7D79E94736}"/>
              </a:ext>
            </a:extLst>
          </p:cNvPr>
          <p:cNvSpPr/>
          <p:nvPr/>
        </p:nvSpPr>
        <p:spPr>
          <a:xfrm>
            <a:off x="6533323" y="4069612"/>
            <a:ext cx="4480957" cy="2729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87837F-88A9-D445-83A5-E867E27BE2DF}"/>
              </a:ext>
            </a:extLst>
          </p:cNvPr>
          <p:cNvSpPr/>
          <p:nvPr/>
        </p:nvSpPr>
        <p:spPr>
          <a:xfrm>
            <a:off x="5301339" y="6940034"/>
            <a:ext cx="1081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112vsAnc</a:t>
            </a:r>
          </a:p>
        </p:txBody>
      </p:sp>
    </p:spTree>
    <p:extLst>
      <p:ext uri="{BB962C8B-B14F-4D97-AF65-F5344CB8AC3E}">
        <p14:creationId xmlns:p14="http://schemas.microsoft.com/office/powerpoint/2010/main" val="1543856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8: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45D56-5559-6440-910C-05DFB55C9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636" y="1783462"/>
            <a:ext cx="4181022" cy="2563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C641C-3AA5-B247-B625-7C4EC5564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636" y="4439533"/>
            <a:ext cx="4042762" cy="2271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F9257E-1C5D-BD46-86AC-4501C3999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658" y="1939443"/>
            <a:ext cx="4347402" cy="2251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0E1BD3-0DD6-E544-9311-0A9696009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229" y="4190776"/>
            <a:ext cx="4517571" cy="24752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80AA7F-9EF5-0B4D-ABF4-0B72D4DEE8D1}"/>
              </a:ext>
            </a:extLst>
          </p:cNvPr>
          <p:cNvSpPr txBox="1"/>
          <p:nvPr/>
        </p:nvSpPr>
        <p:spPr>
          <a:xfrm>
            <a:off x="5194875" y="422471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E09A01-09B1-5448-AE1B-9D2B6BDDC14C}"/>
              </a:ext>
            </a:extLst>
          </p:cNvPr>
          <p:cNvSpPr txBox="1"/>
          <p:nvPr/>
        </p:nvSpPr>
        <p:spPr>
          <a:xfrm>
            <a:off x="8538549" y="244002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~1800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A03988-8A0A-9247-BBB3-DD1EA41EF83E}"/>
              </a:ext>
            </a:extLst>
          </p:cNvPr>
          <p:cNvSpPr txBox="1"/>
          <p:nvPr/>
        </p:nvSpPr>
        <p:spPr>
          <a:xfrm>
            <a:off x="4155167" y="2393641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~1850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270FF6-9296-2849-AC07-420AD9D9DA01}"/>
              </a:ext>
            </a:extLst>
          </p:cNvPr>
          <p:cNvSpPr txBox="1"/>
          <p:nvPr/>
        </p:nvSpPr>
        <p:spPr>
          <a:xfrm>
            <a:off x="10214390" y="428476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102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08841A-2278-B44E-9988-8DC968B7F8AF}"/>
              </a:ext>
            </a:extLst>
          </p:cNvPr>
          <p:cNvSpPr/>
          <p:nvPr/>
        </p:nvSpPr>
        <p:spPr>
          <a:xfrm>
            <a:off x="6442881" y="1444777"/>
            <a:ext cx="4480957" cy="2729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43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9: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DCBED-049A-7D41-BD39-B168AA6CF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536" y="1690688"/>
            <a:ext cx="4349750" cy="2658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36BE10-993A-3646-9F47-B95ACF0D9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784" y="4428691"/>
            <a:ext cx="3857253" cy="2153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82E92B-FE13-F441-BD6E-FCC632E81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286" y="2003671"/>
            <a:ext cx="4127407" cy="2210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A0676-2361-8540-B178-C68EF89A2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2152" y="4214378"/>
            <a:ext cx="4230133" cy="22664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F42E88-9DDD-274C-B41B-0B0A5A22B57C}"/>
              </a:ext>
            </a:extLst>
          </p:cNvPr>
          <p:cNvSpPr txBox="1"/>
          <p:nvPr/>
        </p:nvSpPr>
        <p:spPr>
          <a:xfrm>
            <a:off x="5194875" y="4224712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8F3352-71B2-7547-83B3-DE8C5D3C1CE5}"/>
              </a:ext>
            </a:extLst>
          </p:cNvPr>
          <p:cNvSpPr txBox="1"/>
          <p:nvPr/>
        </p:nvSpPr>
        <p:spPr>
          <a:xfrm>
            <a:off x="8538549" y="244002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D39F1F-D109-A44D-95E0-DE2D163F6DA2}"/>
              </a:ext>
            </a:extLst>
          </p:cNvPr>
          <p:cNvSpPr txBox="1"/>
          <p:nvPr/>
        </p:nvSpPr>
        <p:spPr>
          <a:xfrm>
            <a:off x="4155167" y="2393641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113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D7F3AA-60CA-B744-B818-5FC1F89AF273}"/>
              </a:ext>
            </a:extLst>
          </p:cNvPr>
          <p:cNvSpPr txBox="1"/>
          <p:nvPr/>
        </p:nvSpPr>
        <p:spPr>
          <a:xfrm>
            <a:off x="10214390" y="4284766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4</a:t>
            </a: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02242A94-2251-9140-85AD-0A9C366FC22E}"/>
              </a:ext>
            </a:extLst>
          </p:cNvPr>
          <p:cNvSpPr/>
          <p:nvPr/>
        </p:nvSpPr>
        <p:spPr>
          <a:xfrm>
            <a:off x="-209413" y="365125"/>
            <a:ext cx="1630201" cy="1727923"/>
          </a:xfrm>
          <a:prstGeom prst="lightningBolt">
            <a:avLst/>
          </a:prstGeom>
          <a:solidFill>
            <a:srgbClr val="00FA00"/>
          </a:solidFill>
          <a:ln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52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11: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C3ADF-1EFC-3346-8AEA-EFF21E359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622" y="1757071"/>
            <a:ext cx="4073978" cy="2590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04C6CB-D77E-2F48-BB64-1443751F9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596" y="4305403"/>
            <a:ext cx="4168029" cy="23298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FA0357-5315-A546-A58E-6186E65B0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625" y="1783462"/>
            <a:ext cx="5048308" cy="2662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18ACFB-3576-EF4C-975B-A59CA70C2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0" y="4330178"/>
            <a:ext cx="4648200" cy="25278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B0E2BF-739D-A546-A0A3-D65A659EC843}"/>
              </a:ext>
            </a:extLst>
          </p:cNvPr>
          <p:cNvSpPr txBox="1"/>
          <p:nvPr/>
        </p:nvSpPr>
        <p:spPr>
          <a:xfrm>
            <a:off x="5194875" y="4224712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109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00DAD-29EF-494A-B9E3-2EC2DCF04DCD}"/>
              </a:ext>
            </a:extLst>
          </p:cNvPr>
          <p:cNvSpPr txBox="1"/>
          <p:nvPr/>
        </p:nvSpPr>
        <p:spPr>
          <a:xfrm>
            <a:off x="8538549" y="244002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~1100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ED64C3-BF71-BE44-9712-40476107B474}"/>
              </a:ext>
            </a:extLst>
          </p:cNvPr>
          <p:cNvSpPr txBox="1"/>
          <p:nvPr/>
        </p:nvSpPr>
        <p:spPr>
          <a:xfrm>
            <a:off x="4155167" y="2393641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~1600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2DB03-1B3E-DD4D-B9BE-71B15788E6F0}"/>
              </a:ext>
            </a:extLst>
          </p:cNvPr>
          <p:cNvSpPr txBox="1"/>
          <p:nvPr/>
        </p:nvSpPr>
        <p:spPr>
          <a:xfrm>
            <a:off x="10214390" y="428476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108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F035DD-E485-CA40-A2FC-13F65EEDFE60}"/>
              </a:ext>
            </a:extLst>
          </p:cNvPr>
          <p:cNvSpPr/>
          <p:nvPr/>
        </p:nvSpPr>
        <p:spPr>
          <a:xfrm>
            <a:off x="6371625" y="1669011"/>
            <a:ext cx="5230567" cy="26363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29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18: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54CCA-EA85-4E40-B7E0-2E0FBC9FF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028" y="1793651"/>
            <a:ext cx="4136571" cy="2631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15D17-9769-E845-A7F5-09DA2855C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719" y="4435126"/>
            <a:ext cx="3964880" cy="2237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90572F-AFFB-6B4E-A30B-FE3D24048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827" y="1793651"/>
            <a:ext cx="4122758" cy="2167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2C5458-3E0B-E542-A80E-19BD84507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518" y="3971004"/>
            <a:ext cx="4136571" cy="2212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E34AEB-C6F6-4D42-A3BF-C868EFAFBB57}"/>
              </a:ext>
            </a:extLst>
          </p:cNvPr>
          <p:cNvSpPr txBox="1"/>
          <p:nvPr/>
        </p:nvSpPr>
        <p:spPr>
          <a:xfrm>
            <a:off x="5116694" y="400574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8D858-3C7E-3A42-91C9-BF3750C83BED}"/>
              </a:ext>
            </a:extLst>
          </p:cNvPr>
          <p:cNvSpPr txBox="1"/>
          <p:nvPr/>
        </p:nvSpPr>
        <p:spPr>
          <a:xfrm>
            <a:off x="8460368" y="222105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F473-F1D8-624D-890D-98152C3A36E6}"/>
              </a:ext>
            </a:extLst>
          </p:cNvPr>
          <p:cNvSpPr txBox="1"/>
          <p:nvPr/>
        </p:nvSpPr>
        <p:spPr>
          <a:xfrm>
            <a:off x="4076986" y="217466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9F07DD-428B-A747-A763-8D6A7C50F752}"/>
              </a:ext>
            </a:extLst>
          </p:cNvPr>
          <p:cNvSpPr txBox="1"/>
          <p:nvPr/>
        </p:nvSpPr>
        <p:spPr>
          <a:xfrm>
            <a:off x="10136209" y="4065794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155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EE4FBF-FAED-DA46-A92A-D44C287C137C}"/>
              </a:ext>
            </a:extLst>
          </p:cNvPr>
          <p:cNvSpPr/>
          <p:nvPr/>
        </p:nvSpPr>
        <p:spPr>
          <a:xfrm>
            <a:off x="6511132" y="1371160"/>
            <a:ext cx="4480957" cy="2729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37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E117B-FD8C-B646-BB91-BEB5CC12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problem was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66845-88C8-F342-8078-8B59D9B3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DESeq2 calculates a single variance for each gene across all samples</a:t>
            </a:r>
          </a:p>
          <a:p>
            <a:r>
              <a:rPr lang="en-US" dirty="0"/>
              <a:t>Samples that don’t have similar variances to the calculated variance will be thrown off </a:t>
            </a:r>
          </a:p>
          <a:p>
            <a:r>
              <a:rPr lang="en-US" dirty="0"/>
              <a:t>My data’s variance is all over the place, so several looked crazy. </a:t>
            </a:r>
          </a:p>
          <a:p>
            <a:r>
              <a:rPr lang="en-US" dirty="0"/>
              <a:t>To fix this, can use p-value correction</a:t>
            </a:r>
          </a:p>
          <a:p>
            <a:r>
              <a:rPr lang="en-US" dirty="0"/>
              <a:t>Two ways:</a:t>
            </a:r>
          </a:p>
          <a:p>
            <a:pPr lvl="1"/>
            <a:r>
              <a:rPr lang="en-US" dirty="0" err="1"/>
              <a:t>Fdrtool</a:t>
            </a:r>
            <a:r>
              <a:rPr lang="en-US" dirty="0"/>
              <a:t> (the one I’ve used so far) </a:t>
            </a:r>
            <a:r>
              <a:rPr lang="en-US" dirty="0">
                <a:hlinkClick r:id="rId2"/>
              </a:rPr>
              <a:t>http://strimmerlab.org/software/fdrtool/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Another R-based method found in this paper: </a:t>
            </a:r>
            <a:r>
              <a:rPr lang="en-US" dirty="0">
                <a:hlinkClick r:id="rId3"/>
              </a:rPr>
              <a:t>https://www.degruyter.com/view/j/sagmb.2014.13.issue-6/sagmb-2013-0074/sagmb-2013-0074.xml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 haven’t tried this one yet, not sure if I should or just stay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8592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21: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2331B-80E6-6C4F-881A-7418B0BD4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971" y="1783462"/>
            <a:ext cx="4103914" cy="2576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D04460-484C-B849-9769-8CBDF4D76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057" y="4452841"/>
            <a:ext cx="3526971" cy="1982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8BC226-82B4-F542-897B-4A2752BAC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845" y="1783462"/>
            <a:ext cx="4962269" cy="25768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C1F33-1E07-1845-852B-4C611B7F5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759" y="4007111"/>
            <a:ext cx="4742440" cy="25594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73F7AE-60EE-1E4E-8BAE-490AC357DA39}"/>
              </a:ext>
            </a:extLst>
          </p:cNvPr>
          <p:cNvSpPr txBox="1"/>
          <p:nvPr/>
        </p:nvSpPr>
        <p:spPr>
          <a:xfrm>
            <a:off x="5278002" y="4452841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37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EBBB93-11C7-214F-863A-D9B517CF50A6}"/>
              </a:ext>
            </a:extLst>
          </p:cNvPr>
          <p:cNvSpPr txBox="1"/>
          <p:nvPr/>
        </p:nvSpPr>
        <p:spPr>
          <a:xfrm>
            <a:off x="8241665" y="2106407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A4084-EE82-3249-A59C-FA5B3973C4E0}"/>
              </a:ext>
            </a:extLst>
          </p:cNvPr>
          <p:cNvSpPr txBox="1"/>
          <p:nvPr/>
        </p:nvSpPr>
        <p:spPr>
          <a:xfrm>
            <a:off x="3765552" y="1921741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11C2C8-FC6B-F84E-9674-0C149A1E1CCC}"/>
              </a:ext>
            </a:extLst>
          </p:cNvPr>
          <p:cNvSpPr txBox="1"/>
          <p:nvPr/>
        </p:nvSpPr>
        <p:spPr>
          <a:xfrm>
            <a:off x="10190639" y="4067114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34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B51343-7432-3E45-A510-3945B6EC6F74}"/>
              </a:ext>
            </a:extLst>
          </p:cNvPr>
          <p:cNvSpPr/>
          <p:nvPr/>
        </p:nvSpPr>
        <p:spPr>
          <a:xfrm>
            <a:off x="6804046" y="4007110"/>
            <a:ext cx="4886153" cy="2850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5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31: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6A750-E79C-604D-B339-C56551894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906" y="1783462"/>
            <a:ext cx="4142922" cy="2623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83C6C1-3151-9A43-A9B6-A6A35AFB2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352" y="4406916"/>
            <a:ext cx="3895970" cy="2146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737F4A-9497-D147-9AAC-49F86D15B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934" y="1783462"/>
            <a:ext cx="5079007" cy="26234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7A3CB6-B82A-4249-A5E6-AFCC6C441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2977" y="4428688"/>
            <a:ext cx="4411193" cy="2426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C20316-9DC0-054D-AED3-208DA1E1BDD6}"/>
              </a:ext>
            </a:extLst>
          </p:cNvPr>
          <p:cNvSpPr txBox="1"/>
          <p:nvPr/>
        </p:nvSpPr>
        <p:spPr>
          <a:xfrm>
            <a:off x="4714208" y="4070304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1FCEF1-91DB-AA46-8AB4-58AAF6E97DDB}"/>
              </a:ext>
            </a:extLst>
          </p:cNvPr>
          <p:cNvSpPr txBox="1"/>
          <p:nvPr/>
        </p:nvSpPr>
        <p:spPr>
          <a:xfrm>
            <a:off x="8046007" y="2285620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8F8B2F-F0B1-6F40-BDE3-58708FD706D8}"/>
              </a:ext>
            </a:extLst>
          </p:cNvPr>
          <p:cNvSpPr txBox="1"/>
          <p:nvPr/>
        </p:nvSpPr>
        <p:spPr>
          <a:xfrm>
            <a:off x="3662625" y="2239233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EAB6C7-0458-D44E-801B-EAD1FD953807}"/>
              </a:ext>
            </a:extLst>
          </p:cNvPr>
          <p:cNvSpPr txBox="1"/>
          <p:nvPr/>
        </p:nvSpPr>
        <p:spPr>
          <a:xfrm>
            <a:off x="9721848" y="413035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8C4EE6-477D-914A-8DB5-2FA2145727AE}"/>
              </a:ext>
            </a:extLst>
          </p:cNvPr>
          <p:cNvSpPr/>
          <p:nvPr/>
        </p:nvSpPr>
        <p:spPr>
          <a:xfrm>
            <a:off x="7123213" y="4130358"/>
            <a:ext cx="4480957" cy="2729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73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49: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7B513-C461-FC4B-9A34-BFEA92F7D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992" y="1783462"/>
            <a:ext cx="4168322" cy="26096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7715C9-E900-5D40-879B-0BC9B3756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642" y="4485865"/>
            <a:ext cx="3677425" cy="2089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0B062F-0AE5-424A-8D84-E1D4C5E8C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524" y="1987594"/>
            <a:ext cx="4657033" cy="24982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21F95A-A911-1545-94EF-B669CBAC3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4443" y="4178329"/>
            <a:ext cx="4898571" cy="2658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0E03C2-A1FD-3C4B-A9BC-B9B8DF9493A7}"/>
              </a:ext>
            </a:extLst>
          </p:cNvPr>
          <p:cNvSpPr txBox="1"/>
          <p:nvPr/>
        </p:nvSpPr>
        <p:spPr>
          <a:xfrm>
            <a:off x="5194875" y="422471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67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36BCA-5B8A-304A-8DFD-1BC32AF76D17}"/>
              </a:ext>
            </a:extLst>
          </p:cNvPr>
          <p:cNvSpPr txBox="1"/>
          <p:nvPr/>
        </p:nvSpPr>
        <p:spPr>
          <a:xfrm>
            <a:off x="8538549" y="244002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109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A27087-6016-244D-B525-8CBC50D2A4A8}"/>
              </a:ext>
            </a:extLst>
          </p:cNvPr>
          <p:cNvSpPr txBox="1"/>
          <p:nvPr/>
        </p:nvSpPr>
        <p:spPr>
          <a:xfrm>
            <a:off x="4155167" y="240551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107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1CE6A4-197B-FF43-BD5D-F6933BCAFAF5}"/>
              </a:ext>
            </a:extLst>
          </p:cNvPr>
          <p:cNvSpPr txBox="1"/>
          <p:nvPr/>
        </p:nvSpPr>
        <p:spPr>
          <a:xfrm>
            <a:off x="10214390" y="428476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81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6E9548-267C-FF43-89EB-88F060140CF4}"/>
              </a:ext>
            </a:extLst>
          </p:cNvPr>
          <p:cNvSpPr/>
          <p:nvPr/>
        </p:nvSpPr>
        <p:spPr>
          <a:xfrm>
            <a:off x="6788524" y="1680212"/>
            <a:ext cx="4825544" cy="2729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12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59: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46629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3B49C-782F-E442-8536-B1769DE62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428" y="1783462"/>
            <a:ext cx="4018643" cy="2535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7E8930-A971-9049-BAFD-24D917213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500" y="4411943"/>
            <a:ext cx="3666498" cy="20495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0A9D3E-DB44-F749-9714-B5D86839A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071" y="1876236"/>
            <a:ext cx="4806587" cy="25357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A27E78-5F32-FC47-86D0-A56F872C9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698" y="4316289"/>
            <a:ext cx="4321629" cy="2335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8DE7D8-53A0-1046-9671-36AF6ADBD1DD}"/>
              </a:ext>
            </a:extLst>
          </p:cNvPr>
          <p:cNvSpPr txBox="1"/>
          <p:nvPr/>
        </p:nvSpPr>
        <p:spPr>
          <a:xfrm>
            <a:off x="5194875" y="4224712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129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F58A36-0A25-AF4B-8DBD-88CCE439E537}"/>
              </a:ext>
            </a:extLst>
          </p:cNvPr>
          <p:cNvSpPr txBox="1"/>
          <p:nvPr/>
        </p:nvSpPr>
        <p:spPr>
          <a:xfrm>
            <a:off x="8538549" y="244002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262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8EBA1-90E3-7944-B4FB-29139D977BF9}"/>
              </a:ext>
            </a:extLst>
          </p:cNvPr>
          <p:cNvSpPr txBox="1"/>
          <p:nvPr/>
        </p:nvSpPr>
        <p:spPr>
          <a:xfrm>
            <a:off x="4155167" y="2393641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3D53CC-96E8-2E4B-90B8-7BC0D6B8399E}"/>
              </a:ext>
            </a:extLst>
          </p:cNvPr>
          <p:cNvSpPr txBox="1"/>
          <p:nvPr/>
        </p:nvSpPr>
        <p:spPr>
          <a:xfrm>
            <a:off x="10214390" y="4284766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DE:194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A32D39-CED9-914A-B950-8C8AB294D46F}"/>
              </a:ext>
            </a:extLst>
          </p:cNvPr>
          <p:cNvSpPr/>
          <p:nvPr/>
        </p:nvSpPr>
        <p:spPr>
          <a:xfrm>
            <a:off x="6359071" y="1593959"/>
            <a:ext cx="4994729" cy="2722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6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61: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6493F-B354-5640-A2C6-78B39AE79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990" y="1784567"/>
            <a:ext cx="4077481" cy="2520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566A3D-9806-C847-A536-B999EDE80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749" y="4305403"/>
            <a:ext cx="3816722" cy="2121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DE8B2-5F2C-8E4E-8979-7FC90B145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471" y="1783462"/>
            <a:ext cx="4374538" cy="2350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57EA0E-C6CF-0A49-8249-70648E60A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661" y="4159155"/>
            <a:ext cx="4158343" cy="22675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8A7D53-31AD-144F-B254-2796306E6D9B}"/>
              </a:ext>
            </a:extLst>
          </p:cNvPr>
          <p:cNvSpPr txBox="1"/>
          <p:nvPr/>
        </p:nvSpPr>
        <p:spPr>
          <a:xfrm>
            <a:off x="5425624" y="429227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72C10-8A75-E344-9496-523A63D3EEEC}"/>
              </a:ext>
            </a:extLst>
          </p:cNvPr>
          <p:cNvSpPr txBox="1"/>
          <p:nvPr/>
        </p:nvSpPr>
        <p:spPr>
          <a:xfrm>
            <a:off x="9590323" y="1961144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DF181F-08C2-8243-9A19-F265A9371C9A}"/>
              </a:ext>
            </a:extLst>
          </p:cNvPr>
          <p:cNvSpPr txBox="1"/>
          <p:nvPr/>
        </p:nvSpPr>
        <p:spPr>
          <a:xfrm>
            <a:off x="5206941" y="1914757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193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729180-39F2-B24A-893A-AAB6C7332EB8}"/>
              </a:ext>
            </a:extLst>
          </p:cNvPr>
          <p:cNvSpPr txBox="1"/>
          <p:nvPr/>
        </p:nvSpPr>
        <p:spPr>
          <a:xfrm>
            <a:off x="9925511" y="429227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248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95740F-B2D1-9B40-A588-3717E841EFE3}"/>
              </a:ext>
            </a:extLst>
          </p:cNvPr>
          <p:cNvSpPr/>
          <p:nvPr/>
        </p:nvSpPr>
        <p:spPr>
          <a:xfrm>
            <a:off x="6384471" y="1350789"/>
            <a:ext cx="5087093" cy="52043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38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66: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6AAB7-77BF-0E4F-B81A-FAC56C5CF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726" y="1783462"/>
            <a:ext cx="4092122" cy="2561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17FCC-2E48-1A45-954A-0796A0A90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191" y="4438159"/>
            <a:ext cx="3842657" cy="21082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72EC39-A520-3948-84C7-C7F1092C2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745" y="1783461"/>
            <a:ext cx="4884912" cy="26546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181E34-9311-0E45-A4C2-CAC4D24BE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6943" y="4345385"/>
            <a:ext cx="4408714" cy="24235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DEBD9C-4FC2-B149-86A6-54F9658B04F2}"/>
              </a:ext>
            </a:extLst>
          </p:cNvPr>
          <p:cNvSpPr txBox="1"/>
          <p:nvPr/>
        </p:nvSpPr>
        <p:spPr>
          <a:xfrm>
            <a:off x="5129666" y="425349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CFE8A0-E785-AF4E-AB4C-597978F67AE4}"/>
              </a:ext>
            </a:extLst>
          </p:cNvPr>
          <p:cNvSpPr txBox="1"/>
          <p:nvPr/>
        </p:nvSpPr>
        <p:spPr>
          <a:xfrm>
            <a:off x="7668361" y="2509522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4D49B-B84D-6241-B9CD-815B669A17B2}"/>
              </a:ext>
            </a:extLst>
          </p:cNvPr>
          <p:cNvSpPr txBox="1"/>
          <p:nvPr/>
        </p:nvSpPr>
        <p:spPr>
          <a:xfrm>
            <a:off x="3284979" y="2463135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B0C48B-7B2E-904A-8E63-08A0037796AE}"/>
              </a:ext>
            </a:extLst>
          </p:cNvPr>
          <p:cNvSpPr txBox="1"/>
          <p:nvPr/>
        </p:nvSpPr>
        <p:spPr>
          <a:xfrm>
            <a:off x="9344202" y="435426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DCCE87-D7ED-1844-B941-580B916D6A1E}"/>
              </a:ext>
            </a:extLst>
          </p:cNvPr>
          <p:cNvSpPr/>
          <p:nvPr/>
        </p:nvSpPr>
        <p:spPr>
          <a:xfrm>
            <a:off x="6981309" y="4128834"/>
            <a:ext cx="4480957" cy="2729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75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69: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03842-989D-444C-8B9E-8DD351D91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3" y="1783462"/>
            <a:ext cx="3831768" cy="2324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6F75DA-6B55-5543-AB89-B9B443592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3" y="4305403"/>
            <a:ext cx="3603171" cy="19487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DF68B-5EBB-FD4B-80AD-E30D66D7C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615" y="1783462"/>
            <a:ext cx="4252686" cy="21789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F8D3DA-6FF0-9342-BD76-4426C285F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425" y="3962379"/>
            <a:ext cx="4348146" cy="23830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3519B5-1005-B843-9E8A-F292F0373739}"/>
              </a:ext>
            </a:extLst>
          </p:cNvPr>
          <p:cNvSpPr txBox="1"/>
          <p:nvPr/>
        </p:nvSpPr>
        <p:spPr>
          <a:xfrm>
            <a:off x="5363836" y="416601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841192-D437-CE4D-990C-59AEF7A91F7B}"/>
              </a:ext>
            </a:extLst>
          </p:cNvPr>
          <p:cNvSpPr txBox="1"/>
          <p:nvPr/>
        </p:nvSpPr>
        <p:spPr>
          <a:xfrm>
            <a:off x="7387982" y="2321274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792D0C-7A42-D544-999F-83EDD7420282}"/>
              </a:ext>
            </a:extLst>
          </p:cNvPr>
          <p:cNvSpPr txBox="1"/>
          <p:nvPr/>
        </p:nvSpPr>
        <p:spPr>
          <a:xfrm>
            <a:off x="3004600" y="2274887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FA2EE9-F4EC-DC42-A0C9-FCF6818052A7}"/>
              </a:ext>
            </a:extLst>
          </p:cNvPr>
          <p:cNvSpPr txBox="1"/>
          <p:nvPr/>
        </p:nvSpPr>
        <p:spPr>
          <a:xfrm>
            <a:off x="9063823" y="416601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8585B-01BE-6C4D-BB68-C213F7997EDE}"/>
              </a:ext>
            </a:extLst>
          </p:cNvPr>
          <p:cNvSpPr/>
          <p:nvPr/>
        </p:nvSpPr>
        <p:spPr>
          <a:xfrm>
            <a:off x="6513614" y="3915183"/>
            <a:ext cx="4480957" cy="2729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27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76: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5B3CE-934E-BD46-8E2F-7DF313D3E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184" y="1783462"/>
            <a:ext cx="3984171" cy="2516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196F84-B814-FE4B-89AD-88A1E9531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184" y="4299781"/>
            <a:ext cx="3931416" cy="2174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D6AB1D-96F3-2146-9F04-AD8B6D797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739" y="1783462"/>
            <a:ext cx="4947666" cy="2712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EDE233-170A-D548-B1BA-0524807B8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243" y="4299781"/>
            <a:ext cx="4604657" cy="250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BE31E6-0137-284E-8F17-0B2448FABB8F}"/>
              </a:ext>
            </a:extLst>
          </p:cNvPr>
          <p:cNvSpPr txBox="1"/>
          <p:nvPr/>
        </p:nvSpPr>
        <p:spPr>
          <a:xfrm>
            <a:off x="5194875" y="4224712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207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B304A3-7F56-0F43-93D3-9732A1B1A665}"/>
              </a:ext>
            </a:extLst>
          </p:cNvPr>
          <p:cNvSpPr txBox="1"/>
          <p:nvPr/>
        </p:nvSpPr>
        <p:spPr>
          <a:xfrm>
            <a:off x="8538549" y="244002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331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75D8E0-BC07-2640-9EE6-02A63F5EB985}"/>
              </a:ext>
            </a:extLst>
          </p:cNvPr>
          <p:cNvSpPr txBox="1"/>
          <p:nvPr/>
        </p:nvSpPr>
        <p:spPr>
          <a:xfrm>
            <a:off x="4155167" y="2393641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989CB1-B8B2-1E4D-BD00-40782718463A}"/>
              </a:ext>
            </a:extLst>
          </p:cNvPr>
          <p:cNvSpPr txBox="1"/>
          <p:nvPr/>
        </p:nvSpPr>
        <p:spPr>
          <a:xfrm>
            <a:off x="10214390" y="428476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BC34AC-781E-B345-A01F-E13B2D8A8112}"/>
              </a:ext>
            </a:extLst>
          </p:cNvPr>
          <p:cNvSpPr/>
          <p:nvPr/>
        </p:nvSpPr>
        <p:spPr>
          <a:xfrm>
            <a:off x="6171712" y="1584265"/>
            <a:ext cx="5182088" cy="2715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13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77: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17BBB-C78A-0142-87DE-BBFD4AE3F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007" y="1801032"/>
            <a:ext cx="4086678" cy="2504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3206BF-F8E9-094A-A4E9-B28EDF045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003" y="4415747"/>
            <a:ext cx="3915682" cy="2173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1C566D-53A4-5841-9136-F2C6B286A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685" y="1801032"/>
            <a:ext cx="4532926" cy="2363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CB7874-9213-E944-9346-D27F127AC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057" y="4273960"/>
            <a:ext cx="4441371" cy="2456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148A83-E28E-0941-8FB2-C5268D0AFCC7}"/>
              </a:ext>
            </a:extLst>
          </p:cNvPr>
          <p:cNvSpPr txBox="1"/>
          <p:nvPr/>
        </p:nvSpPr>
        <p:spPr>
          <a:xfrm>
            <a:off x="5194875" y="422471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3F9DD-41F3-F243-A75E-C4072AB49900}"/>
              </a:ext>
            </a:extLst>
          </p:cNvPr>
          <p:cNvSpPr txBox="1"/>
          <p:nvPr/>
        </p:nvSpPr>
        <p:spPr>
          <a:xfrm>
            <a:off x="8538549" y="244002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~300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F6CAE6-D17E-B649-B11C-8EE758F0CC46}"/>
              </a:ext>
            </a:extLst>
          </p:cNvPr>
          <p:cNvSpPr txBox="1"/>
          <p:nvPr/>
        </p:nvSpPr>
        <p:spPr>
          <a:xfrm>
            <a:off x="4155167" y="2393641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300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3CF38F-26CE-0341-AED3-A1A5DAFA470C}"/>
              </a:ext>
            </a:extLst>
          </p:cNvPr>
          <p:cNvSpPr txBox="1"/>
          <p:nvPr/>
        </p:nvSpPr>
        <p:spPr>
          <a:xfrm>
            <a:off x="10214390" y="428476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AFFF0C-E091-B642-9649-04A91126A8CD}"/>
              </a:ext>
            </a:extLst>
          </p:cNvPr>
          <p:cNvSpPr/>
          <p:nvPr/>
        </p:nvSpPr>
        <p:spPr>
          <a:xfrm>
            <a:off x="6298070" y="1457188"/>
            <a:ext cx="4646541" cy="2734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32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831A7-A4DC-3D4B-8DB4-07939E67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did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343F8-7DC8-E14D-9968-387FE58C5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Performed </a:t>
            </a:r>
            <a:r>
              <a:rPr lang="en-US" dirty="0" err="1"/>
              <a:t>DESeq</a:t>
            </a:r>
            <a:r>
              <a:rPr lang="en-US" dirty="0"/>
              <a:t> differential expression analysis on samples</a:t>
            </a:r>
          </a:p>
          <a:p>
            <a:pPr lvl="1"/>
            <a:r>
              <a:rPr lang="en-US" dirty="0"/>
              <a:t>Once including aneuploid chromosomes in the normalization procedure</a:t>
            </a:r>
          </a:p>
          <a:p>
            <a:pPr lvl="1"/>
            <a:r>
              <a:rPr lang="en-US" dirty="0"/>
              <a:t>Once excluding aneuploid chromosomes in the normalization procedure</a:t>
            </a:r>
          </a:p>
          <a:p>
            <a:pPr lvl="2"/>
            <a:r>
              <a:rPr lang="en-US" dirty="0"/>
              <a:t>Because: another paper (cite) took out the aneuploid chromosomes in their normalization so that the program didn’t normalize to them and throw a lot of things off </a:t>
            </a:r>
          </a:p>
          <a:p>
            <a:r>
              <a:rPr lang="en-US" dirty="0"/>
              <a:t>Created p-value histograms for each sample of: </a:t>
            </a:r>
          </a:p>
          <a:p>
            <a:pPr lvl="1"/>
            <a:r>
              <a:rPr lang="en-US" dirty="0"/>
              <a:t>Aneuploid chromosomes included, no correction</a:t>
            </a:r>
          </a:p>
          <a:p>
            <a:pPr lvl="1"/>
            <a:r>
              <a:rPr lang="en-US" dirty="0"/>
              <a:t>Aneuploid chromosomes included, correction</a:t>
            </a:r>
          </a:p>
          <a:p>
            <a:pPr lvl="1"/>
            <a:r>
              <a:rPr lang="en-US" dirty="0"/>
              <a:t>No aneuploid chromosomes included, no correction</a:t>
            </a:r>
          </a:p>
          <a:p>
            <a:pPr lvl="1"/>
            <a:r>
              <a:rPr lang="en-US" dirty="0"/>
              <a:t>No aneuploid chromosomes included, no correction</a:t>
            </a:r>
          </a:p>
        </p:txBody>
      </p:sp>
    </p:spTree>
    <p:extLst>
      <p:ext uri="{BB962C8B-B14F-4D97-AF65-F5344CB8AC3E}">
        <p14:creationId xmlns:p14="http://schemas.microsoft.com/office/powerpoint/2010/main" val="2119046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D03EE-7945-E140-B634-1F7D03A5F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slideshow...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55051-12FD-704A-9336-E58F9FE0E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 the following slides, I show each of the above histograms for each sample. I have marked in a red box which histogram (i.e. analysis method) I will use for that sample. Slides marked with a lime green lightning bolt are ones I am unsure of. I have provided a brief explanation of my choice of analysis in the notes section of each slide.</a:t>
            </a:r>
          </a:p>
          <a:p>
            <a:r>
              <a:rPr lang="en-US" dirty="0"/>
              <a:t>The #DE is the number of differentially expressed genes with a </a:t>
            </a:r>
            <a:r>
              <a:rPr lang="en-US" dirty="0" err="1"/>
              <a:t>padj</a:t>
            </a:r>
            <a:r>
              <a:rPr lang="en-US" dirty="0"/>
              <a:t>&lt;0.1 </a:t>
            </a:r>
          </a:p>
          <a:p>
            <a:r>
              <a:rPr lang="en-US" dirty="0"/>
              <a:t>My questions are: 	</a:t>
            </a:r>
          </a:p>
          <a:p>
            <a:pPr lvl="1"/>
            <a:r>
              <a:rPr lang="en-US" dirty="0"/>
              <a:t>Is it okay to do a different analysis procedure on different samples (i.e. </a:t>
            </a:r>
            <a:r>
              <a:rPr lang="en-US" dirty="0" err="1"/>
              <a:t>fdrtool</a:t>
            </a:r>
            <a:r>
              <a:rPr lang="en-US" dirty="0"/>
              <a:t> variance correction on one and not the other) ? </a:t>
            </a:r>
          </a:p>
          <a:p>
            <a:pPr lvl="1"/>
            <a:r>
              <a:rPr lang="en-US" dirty="0"/>
              <a:t>Do my choices of analysis method make sense? </a:t>
            </a:r>
          </a:p>
          <a:p>
            <a:pPr lvl="1"/>
            <a:r>
              <a:rPr lang="en-US" dirty="0"/>
              <a:t>What should I do about samples 2,3, 5, 6, and 9? These are all euploids.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62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D5D9F-DDD8-F143-8A6F-D6EEBD49C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ACC3F-3AB9-9D4C-8FFC-1036C7CEC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p-value histogram under the null model should be uniform</a:t>
            </a:r>
          </a:p>
          <a:p>
            <a:r>
              <a:rPr lang="en-US" dirty="0"/>
              <a:t>Samples with aneuploid chromosomes should have higher numbers of DE genes</a:t>
            </a:r>
          </a:p>
          <a:p>
            <a:r>
              <a:rPr lang="en-US" dirty="0"/>
              <a:t>Samples without aneuploid chromosomes should have lower numbers of DE genes</a:t>
            </a:r>
          </a:p>
        </p:txBody>
      </p:sp>
    </p:spTree>
    <p:extLst>
      <p:ext uri="{BB962C8B-B14F-4D97-AF65-F5344CB8AC3E}">
        <p14:creationId xmlns:p14="http://schemas.microsoft.com/office/powerpoint/2010/main" val="4089830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AFD5-95E2-974F-AF6F-3BDD5847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about </a:t>
            </a:r>
            <a:r>
              <a:rPr lang="en-US" dirty="0" err="1"/>
              <a:t>fdrtool</a:t>
            </a:r>
            <a:r>
              <a:rPr lang="en-US" dirty="0"/>
              <a:t>, null model variance correction,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647C-B798-F14B-8A44-A91E962E8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DESeq2 and hill-shaped p-value histograms: </a:t>
            </a:r>
            <a:r>
              <a:rPr lang="en-US" dirty="0">
                <a:hlinkClick r:id="rId2"/>
              </a:rPr>
              <a:t>https://support.bioconductor.org/p/102313/</a:t>
            </a:r>
            <a:endParaRPr lang="en-US" dirty="0"/>
          </a:p>
          <a:p>
            <a:r>
              <a:rPr lang="en-US" dirty="0"/>
              <a:t>DESeq2 and </a:t>
            </a:r>
            <a:r>
              <a:rPr lang="en-US" dirty="0" err="1"/>
              <a:t>fdrtool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https://support.bioconductor.org/p/94020/</a:t>
            </a:r>
            <a:endParaRPr lang="en-US" dirty="0"/>
          </a:p>
          <a:p>
            <a:r>
              <a:rPr lang="en-US" dirty="0"/>
              <a:t>DEseq2 and </a:t>
            </a:r>
            <a:r>
              <a:rPr lang="en-US" dirty="0" err="1"/>
              <a:t>fdrtool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https://support.bioconductor.org/p/93333/</a:t>
            </a:r>
            <a:endParaRPr lang="en-US" dirty="0"/>
          </a:p>
          <a:p>
            <a:r>
              <a:rPr lang="en-US" dirty="0"/>
              <a:t>Right-skewed p value histograms: </a:t>
            </a:r>
            <a:r>
              <a:rPr lang="en-US" dirty="0">
                <a:hlinkClick r:id="rId5"/>
              </a:rPr>
              <a:t>https://support.bioconductor.org/p/35556/</a:t>
            </a:r>
            <a:endParaRPr lang="en-US" dirty="0"/>
          </a:p>
          <a:p>
            <a:r>
              <a:rPr lang="en-US" dirty="0"/>
              <a:t>DESeq2 and hill-shaped p-value histograms: </a:t>
            </a:r>
            <a:r>
              <a:rPr lang="en-US" dirty="0">
                <a:hlinkClick r:id="rId6"/>
              </a:rPr>
              <a:t>https://support.bioconductor.org/p/71438/#71476</a:t>
            </a:r>
            <a:endParaRPr lang="en-US" dirty="0"/>
          </a:p>
          <a:p>
            <a:r>
              <a:rPr lang="en-US" dirty="0"/>
              <a:t>Blog post on how to interpret a p-value histogram: </a:t>
            </a:r>
            <a:r>
              <a:rPr lang="en-US" dirty="0">
                <a:hlinkClick r:id="rId7"/>
              </a:rPr>
              <a:t>http://varianceexplained.org/statistics/interpreting-pvalue-histogram/</a:t>
            </a:r>
            <a:endParaRPr lang="en-US" dirty="0"/>
          </a:p>
          <a:p>
            <a:r>
              <a:rPr lang="en-US" dirty="0"/>
              <a:t>Link to </a:t>
            </a:r>
            <a:r>
              <a:rPr lang="en-US" dirty="0" err="1"/>
              <a:t>fdrtool</a:t>
            </a:r>
            <a:r>
              <a:rPr lang="en-US" dirty="0"/>
              <a:t> on CRAN: </a:t>
            </a:r>
            <a:r>
              <a:rPr lang="en-US" dirty="0">
                <a:hlinkClick r:id="rId8"/>
              </a:rPr>
              <a:t>https://cran.r-project.org/web/packages/fdrtool/index.html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3244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1: Comparison with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2D41D-28EE-394C-9A73-B510FABA728A}"/>
              </a:ext>
            </a:extLst>
          </p:cNvPr>
          <p:cNvSpPr txBox="1"/>
          <p:nvPr/>
        </p:nvSpPr>
        <p:spPr>
          <a:xfrm>
            <a:off x="3112302" y="1341052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D4947-DA41-3649-83B7-F35FE07B407A}"/>
              </a:ext>
            </a:extLst>
          </p:cNvPr>
          <p:cNvSpPr txBox="1"/>
          <p:nvPr/>
        </p:nvSpPr>
        <p:spPr>
          <a:xfrm>
            <a:off x="239485" y="2735743"/>
            <a:ext cx="15893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61EB2-15C4-5E44-9260-DAAAA6FDB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114" y="1690688"/>
            <a:ext cx="4038600" cy="2534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EF4D14-0A45-FC42-AC39-E9EF44133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399" y="4224712"/>
            <a:ext cx="3987468" cy="21760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67BCA8-213A-C44B-94BC-CF28023DC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856" y="1710384"/>
            <a:ext cx="4147458" cy="23401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FD0BCE-7C10-894E-8539-F7752E666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856" y="4148267"/>
            <a:ext cx="4367318" cy="23289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199C2A-A7A5-9A43-B000-43962BFF82AC}"/>
              </a:ext>
            </a:extLst>
          </p:cNvPr>
          <p:cNvSpPr txBox="1"/>
          <p:nvPr/>
        </p:nvSpPr>
        <p:spPr>
          <a:xfrm>
            <a:off x="4524499" y="2161309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179208-51E5-B842-9745-ACE3023D1E94}"/>
              </a:ext>
            </a:extLst>
          </p:cNvPr>
          <p:cNvSpPr txBox="1"/>
          <p:nvPr/>
        </p:nvSpPr>
        <p:spPr>
          <a:xfrm>
            <a:off x="9985169" y="407021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EC1A8F-0793-C74E-AFC4-CDC54836E1A5}"/>
              </a:ext>
            </a:extLst>
          </p:cNvPr>
          <p:cNvSpPr txBox="1"/>
          <p:nvPr/>
        </p:nvSpPr>
        <p:spPr>
          <a:xfrm>
            <a:off x="5194875" y="4224712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D75A7F-B7C5-054E-BB41-3F477C202040}"/>
              </a:ext>
            </a:extLst>
          </p:cNvPr>
          <p:cNvSpPr txBox="1"/>
          <p:nvPr/>
        </p:nvSpPr>
        <p:spPr>
          <a:xfrm>
            <a:off x="9482447" y="197664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ECB4AC-5ECF-C24F-86E1-4262602AC0FB}"/>
              </a:ext>
            </a:extLst>
          </p:cNvPr>
          <p:cNvSpPr/>
          <p:nvPr/>
        </p:nvSpPr>
        <p:spPr>
          <a:xfrm>
            <a:off x="6966856" y="1341052"/>
            <a:ext cx="4480957" cy="2729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69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EA974-D810-8B49-921B-EF4192A9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1: compare </a:t>
            </a:r>
            <a:r>
              <a:rPr lang="en-US" dirty="0" err="1"/>
              <a:t>fdr</a:t>
            </a:r>
            <a:r>
              <a:rPr lang="en-US" dirty="0"/>
              <a:t> tool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9C246-80AA-6D49-8D01-BB4F5D019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aneuploid chromosomes in normalization</a:t>
            </a:r>
          </a:p>
          <a:p>
            <a:r>
              <a:rPr lang="en-US" dirty="0"/>
              <a:t>P-value used instead of test statistic </a:t>
            </a:r>
          </a:p>
          <a:p>
            <a:r>
              <a:rPr lang="en-US" dirty="0"/>
              <a:t>DE genes = 40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C60BC-B190-A948-89DD-75E00F738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704" y="2442173"/>
            <a:ext cx="3782549" cy="37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89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6" y="1555965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D06ED-93D8-7640-B3C9-4D1629F28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250" y="1749249"/>
            <a:ext cx="4200070" cy="2576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B8E2FB-29D5-5241-BB7A-E0E85E0A7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250" y="4384610"/>
            <a:ext cx="4232727" cy="23114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D8F539-D519-A54D-A0BD-DF10DB4D2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977" y="1829748"/>
            <a:ext cx="4370593" cy="24206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DECD16-A405-7F4A-BFF4-78B7DD6AE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5770" y="4250384"/>
            <a:ext cx="3972457" cy="2120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488180-6928-3A4E-8081-57C0183620F2}"/>
              </a:ext>
            </a:extLst>
          </p:cNvPr>
          <p:cNvSpPr txBox="1"/>
          <p:nvPr/>
        </p:nvSpPr>
        <p:spPr>
          <a:xfrm>
            <a:off x="5194875" y="4224712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5FA56-88B4-B149-AB3E-F8A112B49309}"/>
              </a:ext>
            </a:extLst>
          </p:cNvPr>
          <p:cNvSpPr txBox="1"/>
          <p:nvPr/>
        </p:nvSpPr>
        <p:spPr>
          <a:xfrm>
            <a:off x="8104540" y="240798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7AFF85-B47A-3649-8078-2BB56FA3B864}"/>
              </a:ext>
            </a:extLst>
          </p:cNvPr>
          <p:cNvSpPr txBox="1"/>
          <p:nvPr/>
        </p:nvSpPr>
        <p:spPr>
          <a:xfrm>
            <a:off x="3706895" y="235731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~900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58F1BE-F0F6-8B47-B113-5F5F1CFAB1DF}"/>
              </a:ext>
            </a:extLst>
          </p:cNvPr>
          <p:cNvSpPr txBox="1"/>
          <p:nvPr/>
        </p:nvSpPr>
        <p:spPr>
          <a:xfrm>
            <a:off x="9739159" y="4247462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3" name="Lightning Bolt 2">
            <a:extLst>
              <a:ext uri="{FF2B5EF4-FFF2-40B4-BE49-F238E27FC236}">
                <a16:creationId xmlns:a16="http://schemas.microsoft.com/office/drawing/2014/main" id="{5A6F011F-463B-9D4F-8301-1C85DAE10E25}"/>
              </a:ext>
            </a:extLst>
          </p:cNvPr>
          <p:cNvSpPr/>
          <p:nvPr/>
        </p:nvSpPr>
        <p:spPr>
          <a:xfrm>
            <a:off x="-209413" y="365125"/>
            <a:ext cx="1630201" cy="1727923"/>
          </a:xfrm>
          <a:prstGeom prst="lightningBolt">
            <a:avLst/>
          </a:prstGeom>
          <a:solidFill>
            <a:srgbClr val="00FA00"/>
          </a:solidFill>
          <a:ln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91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1535</Words>
  <Application>Microsoft Macintosh PowerPoint</Application>
  <PresentationFormat>Widescreen</PresentationFormat>
  <Paragraphs>413</Paragraphs>
  <Slides>28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Null model correction with fdrtool</vt:lpstr>
      <vt:lpstr>What the problem was </vt:lpstr>
      <vt:lpstr>What I did </vt:lpstr>
      <vt:lpstr>This slideshow...</vt:lpstr>
      <vt:lpstr>My assumptions</vt:lpstr>
      <vt:lpstr>Resources about fdrtool, null model variance correction, etc</vt:lpstr>
      <vt:lpstr>Sample 1: Comparison with methods</vt:lpstr>
      <vt:lpstr>Sample 1: compare fdr tool parameters</vt:lpstr>
      <vt:lpstr>Sample 2: Comparison with methods</vt:lpstr>
      <vt:lpstr>Sample 2: compare fdr tool parameters</vt:lpstr>
      <vt:lpstr>Sample 3: Comparison with methods</vt:lpstr>
      <vt:lpstr>Sample 4: Comparison with methods</vt:lpstr>
      <vt:lpstr>Sample 5: Comparison with methods</vt:lpstr>
      <vt:lpstr>Sample 6: Comparison with methods</vt:lpstr>
      <vt:lpstr>Sample 7: Comparison with methods</vt:lpstr>
      <vt:lpstr>Sample 8: Comparison with methods</vt:lpstr>
      <vt:lpstr>Sample 9: Comparison with methods</vt:lpstr>
      <vt:lpstr>Sample 11: Comparison with methods</vt:lpstr>
      <vt:lpstr>Sample 18: Comparison with methods</vt:lpstr>
      <vt:lpstr>Sample 21: Comparison with methods</vt:lpstr>
      <vt:lpstr>Sample 31: Comparison with methods</vt:lpstr>
      <vt:lpstr>Sample 49: Comparison with methods</vt:lpstr>
      <vt:lpstr>Sample 59: Comparison with methods</vt:lpstr>
      <vt:lpstr>Sample 61: Comparison with methods</vt:lpstr>
      <vt:lpstr>Sample 66: Comparison with methods</vt:lpstr>
      <vt:lpstr>Sample 69: Comparison with methods</vt:lpstr>
      <vt:lpstr>Sample 76: Comparison with methods</vt:lpstr>
      <vt:lpstr>Sample 77: Comparison with methods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Null model correction with fdrtool</dc:title>
  <dc:creator>Holly McQueary</dc:creator>
  <cp:lastModifiedBy>Holly McQueary</cp:lastModifiedBy>
  <cp:revision>17</cp:revision>
  <dcterms:created xsi:type="dcterms:W3CDTF">2018-07-25T18:35:19Z</dcterms:created>
  <dcterms:modified xsi:type="dcterms:W3CDTF">2018-08-06T21:50:52Z</dcterms:modified>
</cp:coreProperties>
</file>